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9" r:id="rId2"/>
    <p:sldId id="267" r:id="rId3"/>
    <p:sldId id="273" r:id="rId4"/>
    <p:sldId id="270" r:id="rId5"/>
    <p:sldId id="272" r:id="rId6"/>
    <p:sldId id="271" r:id="rId7"/>
    <p:sldId id="277" r:id="rId8"/>
    <p:sldId id="278" r:id="rId9"/>
    <p:sldId id="262" r:id="rId10"/>
    <p:sldId id="263" r:id="rId11"/>
    <p:sldId id="265" r:id="rId12"/>
    <p:sldId id="264" r:id="rId13"/>
    <p:sldId id="266" r:id="rId14"/>
    <p:sldId id="284" r:id="rId15"/>
    <p:sldId id="285" r:id="rId16"/>
    <p:sldId id="283" r:id="rId17"/>
    <p:sldId id="274" r:id="rId18"/>
    <p:sldId id="276" r:id="rId19"/>
    <p:sldId id="281" r:id="rId20"/>
    <p:sldId id="280" r:id="rId21"/>
    <p:sldId id="279" r:id="rId22"/>
    <p:sldId id="282" r:id="rId23"/>
    <p:sldId id="256" r:id="rId24"/>
    <p:sldId id="257" r:id="rId25"/>
    <p:sldId id="259" r:id="rId26"/>
    <p:sldId id="260" r:id="rId27"/>
    <p:sldId id="261" r:id="rId28"/>
    <p:sldId id="25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y way home" id="{33C29A57-7FE6-47EC-A186-A0B3A763C579}">
          <p14:sldIdLst>
            <p14:sldId id="269"/>
            <p14:sldId id="267"/>
            <p14:sldId id="273"/>
            <p14:sldId id="270"/>
            <p14:sldId id="272"/>
            <p14:sldId id="271"/>
            <p14:sldId id="277"/>
            <p14:sldId id="278"/>
            <p14:sldId id="262"/>
            <p14:sldId id="263"/>
            <p14:sldId id="265"/>
            <p14:sldId id="264"/>
            <p14:sldId id="266"/>
            <p14:sldId id="284"/>
            <p14:sldId id="285"/>
            <p14:sldId id="283"/>
            <p14:sldId id="274"/>
            <p14:sldId id="276"/>
            <p14:sldId id="281"/>
            <p14:sldId id="280"/>
            <p14:sldId id="279"/>
            <p14:sldId id="282"/>
            <p14:sldId id="256"/>
            <p14:sldId id="257"/>
            <p14:sldId id="259"/>
            <p14:sldId id="260"/>
            <p14:sldId id="261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8C0D"/>
    <a:srgbClr val="D943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CC2C4D-BD77-5805-28AC-FC0097A44AAE}" v="2" dt="2024-06-05T16:22:07.636"/>
    <p1510:client id="{070F1DEE-16A4-B843-5992-2E89BECC0120}" v="123" dt="2024-06-05T17:04:53.645"/>
    <p1510:client id="{2CB8362C-E9E1-2F5B-8615-9A8E483980E3}" v="525" dt="2024-06-05T23:10:54.285"/>
    <p1510:client id="{5F70953F-4113-6E8A-D03F-3C0967E3AEBA}" v="2" dt="2024-06-05T17:28:31.850"/>
    <p1510:client id="{7A577CAB-82FB-D26F-3C12-AC96D4746332}" v="13" dt="2024-06-05T13:10:10.869"/>
    <p1510:client id="{83C8AEB0-A4B3-03C5-7F29-50635A7CD0C0}" v="1" dt="2024-06-05T13:28:29.760"/>
    <p1510:client id="{947D236E-7362-081E-E96A-74CCD9182577}" v="312" dt="2024-06-05T20:24:21.032"/>
    <p1510:client id="{C24EA534-9D4D-804D-B6F2-20F2204D69D0}" v="3" dt="2024-06-05T20:05:34.833"/>
    <p1510:client id="{D06FD5ED-A565-142D-88E4-E9C1355C7360}" v="56" dt="2024-06-05T20:55:32.435"/>
    <p1510:client id="{E8A7FBC1-1A55-00B2-5D3B-5A84CD03BE9F}" v="203" dt="2024-06-05T12:21:25.772"/>
    <p1510:client id="{EF3735E3-9EFC-2DE8-48E1-4707C36F370E}" v="79" dt="2024-06-05T13:54:24.766"/>
    <p1510:client id="{EF776E36-ACBC-AA90-785F-B4A8EE6ECF82}" v="55" dt="2024-06-05T13:43:34.3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10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817EA5-D1B7-4C52-9AA4-DF5D2DD283D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5013A7F-6842-4685-BF0A-91C075E9499E}">
      <dgm:prSet/>
      <dgm:spPr/>
      <dgm:t>
        <a:bodyPr/>
        <a:lstStyle/>
        <a:p>
          <a:r>
            <a:rPr lang="pl-PL">
              <a:latin typeface="Aptos Display" panose="020F0302020204030204"/>
            </a:rPr>
            <a:t>Jest</a:t>
          </a:r>
          <a:r>
            <a:rPr lang="pl-PL"/>
            <a:t> podstawowym, bardzo okrojonym scenariuszem polegającym za zabiciu jednego potwora</a:t>
          </a:r>
          <a:endParaRPr lang="en-US"/>
        </a:p>
      </dgm:t>
    </dgm:pt>
    <dgm:pt modelId="{7C678372-0BBA-4B27-B5F2-D6205D8DA216}" type="parTrans" cxnId="{DBF43DFA-7D74-436E-8762-1ECF37E9583D}">
      <dgm:prSet/>
      <dgm:spPr/>
      <dgm:t>
        <a:bodyPr/>
        <a:lstStyle/>
        <a:p>
          <a:endParaRPr lang="en-US"/>
        </a:p>
      </dgm:t>
    </dgm:pt>
    <dgm:pt modelId="{1768E841-BD43-4D08-8F42-393FEBEF7CF4}" type="sibTrans" cxnId="{DBF43DFA-7D74-436E-8762-1ECF37E9583D}">
      <dgm:prSet/>
      <dgm:spPr/>
      <dgm:t>
        <a:bodyPr/>
        <a:lstStyle/>
        <a:p>
          <a:endParaRPr lang="en-US"/>
        </a:p>
      </dgm:t>
    </dgm:pt>
    <dgm:pt modelId="{5853EFD6-6AF9-4DE5-88C9-B3E0B3D3A041}">
      <dgm:prSet/>
      <dgm:spPr/>
      <dgm:t>
        <a:bodyPr/>
        <a:lstStyle/>
        <a:p>
          <a:pPr rtl="0"/>
          <a:r>
            <a:rPr lang="pl-PL"/>
            <a:t>Potwór pojawia się w losowym miejscu na szerokości ściany, pozostaje nieruchomy przez cały czas rozgrywki </a:t>
          </a:r>
          <a:r>
            <a:rPr lang="pl-PL">
              <a:latin typeface="Aptos Display" panose="020F0302020204030204"/>
            </a:rPr>
            <a:t>i nie</a:t>
          </a:r>
          <a:r>
            <a:rPr lang="pl-PL"/>
            <a:t> atakuje gracza</a:t>
          </a:r>
          <a:endParaRPr lang="en-US"/>
        </a:p>
      </dgm:t>
    </dgm:pt>
    <dgm:pt modelId="{12544CF6-56DF-465A-8B95-8E704D97D6FC}" type="parTrans" cxnId="{C00F7858-B7CE-41D2-995C-FDB537C03D54}">
      <dgm:prSet/>
      <dgm:spPr/>
      <dgm:t>
        <a:bodyPr/>
        <a:lstStyle/>
        <a:p>
          <a:endParaRPr lang="en-US"/>
        </a:p>
      </dgm:t>
    </dgm:pt>
    <dgm:pt modelId="{42F74739-06A8-4BD8-B123-7BE597033332}" type="sibTrans" cxnId="{C00F7858-B7CE-41D2-995C-FDB537C03D54}">
      <dgm:prSet/>
      <dgm:spPr/>
      <dgm:t>
        <a:bodyPr/>
        <a:lstStyle/>
        <a:p>
          <a:endParaRPr lang="en-US"/>
        </a:p>
      </dgm:t>
    </dgm:pt>
    <dgm:pt modelId="{88F18AAA-2291-4542-A7EA-47D719A7F31E}">
      <dgm:prSet/>
      <dgm:spPr/>
      <dgm:t>
        <a:bodyPr/>
        <a:lstStyle/>
        <a:p>
          <a:r>
            <a:rPr lang="pl-PL"/>
            <a:t>Agent ma do dyspozycji jedynie 3 akcje: </a:t>
          </a:r>
          <a:r>
            <a:rPr lang="pl-PL" err="1"/>
            <a:t>move_left</a:t>
          </a:r>
          <a:r>
            <a:rPr lang="pl-PL"/>
            <a:t>, </a:t>
          </a:r>
          <a:r>
            <a:rPr lang="pl-PL" err="1"/>
            <a:t>move_right</a:t>
          </a:r>
          <a:r>
            <a:rPr lang="pl-PL"/>
            <a:t> oraz </a:t>
          </a:r>
          <a:r>
            <a:rPr lang="pl-PL" err="1"/>
            <a:t>attack</a:t>
          </a:r>
        </a:p>
      </dgm:t>
    </dgm:pt>
    <dgm:pt modelId="{086EF023-8181-4DF4-A831-446241530718}" type="parTrans" cxnId="{810D6E1C-10C8-470E-AC5A-064C4D0B5EB1}">
      <dgm:prSet/>
      <dgm:spPr/>
      <dgm:t>
        <a:bodyPr/>
        <a:lstStyle/>
        <a:p>
          <a:endParaRPr lang="en-US"/>
        </a:p>
      </dgm:t>
    </dgm:pt>
    <dgm:pt modelId="{41740B29-D633-4F7D-985E-2DA66DA9ED59}" type="sibTrans" cxnId="{810D6E1C-10C8-470E-AC5A-064C4D0B5EB1}">
      <dgm:prSet/>
      <dgm:spPr/>
      <dgm:t>
        <a:bodyPr/>
        <a:lstStyle/>
        <a:p>
          <a:endParaRPr lang="en-US"/>
        </a:p>
      </dgm:t>
    </dgm:pt>
    <dgm:pt modelId="{F5D684B6-5D16-4CCA-822C-E48785D30DBB}">
      <dgm:prSet/>
      <dgm:spPr/>
      <dgm:t>
        <a:bodyPr/>
        <a:lstStyle/>
        <a:p>
          <a:r>
            <a:rPr lang="pl-PL"/>
            <a:t>Gra kończy się gdy gracz zabije potwora lub gdy minie 300 </a:t>
          </a:r>
          <a:r>
            <a:rPr lang="pl-PL" err="1"/>
            <a:t>ticów</a:t>
          </a:r>
          <a:endParaRPr lang="en-US" err="1"/>
        </a:p>
      </dgm:t>
    </dgm:pt>
    <dgm:pt modelId="{CFF0C312-ACA0-4E74-9DC3-71B2C5C1311D}" type="parTrans" cxnId="{BDF80A91-7A81-4CBA-BF89-8D635B6DD052}">
      <dgm:prSet/>
      <dgm:spPr/>
      <dgm:t>
        <a:bodyPr/>
        <a:lstStyle/>
        <a:p>
          <a:endParaRPr lang="en-US"/>
        </a:p>
      </dgm:t>
    </dgm:pt>
    <dgm:pt modelId="{C18AADD6-A0BD-42B4-992F-4926E272985A}" type="sibTrans" cxnId="{BDF80A91-7A81-4CBA-BF89-8D635B6DD052}">
      <dgm:prSet/>
      <dgm:spPr/>
      <dgm:t>
        <a:bodyPr/>
        <a:lstStyle/>
        <a:p>
          <a:endParaRPr lang="en-US"/>
        </a:p>
      </dgm:t>
    </dgm:pt>
    <dgm:pt modelId="{1A8113DC-76EF-43D4-B62E-0B5E6AACBA42}" type="pres">
      <dgm:prSet presAssocID="{31817EA5-D1B7-4C52-9AA4-DF5D2DD283D4}" presName="linear" presStyleCnt="0">
        <dgm:presLayoutVars>
          <dgm:animLvl val="lvl"/>
          <dgm:resizeHandles val="exact"/>
        </dgm:presLayoutVars>
      </dgm:prSet>
      <dgm:spPr/>
    </dgm:pt>
    <dgm:pt modelId="{7B4962C0-F33F-4647-B6A8-262F9736327A}" type="pres">
      <dgm:prSet presAssocID="{15013A7F-6842-4685-BF0A-91C075E9499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6BE9AB2-D542-4AF7-A1B1-789268B1E16F}" type="pres">
      <dgm:prSet presAssocID="{1768E841-BD43-4D08-8F42-393FEBEF7CF4}" presName="spacer" presStyleCnt="0"/>
      <dgm:spPr/>
    </dgm:pt>
    <dgm:pt modelId="{B927C178-07C9-4C30-AD3D-2A5EEA2821E4}" type="pres">
      <dgm:prSet presAssocID="{5853EFD6-6AF9-4DE5-88C9-B3E0B3D3A04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3EDFF85-3EB0-4FBD-85B4-98FECDA74DBF}" type="pres">
      <dgm:prSet presAssocID="{42F74739-06A8-4BD8-B123-7BE597033332}" presName="spacer" presStyleCnt="0"/>
      <dgm:spPr/>
    </dgm:pt>
    <dgm:pt modelId="{92EA20A7-F679-458D-AF82-002F9D6335EB}" type="pres">
      <dgm:prSet presAssocID="{88F18AAA-2291-4542-A7EA-47D719A7F31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0F89832-3014-4FF8-AF89-0E7E0B8C306A}" type="pres">
      <dgm:prSet presAssocID="{41740B29-D633-4F7D-985E-2DA66DA9ED59}" presName="spacer" presStyleCnt="0"/>
      <dgm:spPr/>
    </dgm:pt>
    <dgm:pt modelId="{B724661B-FA83-4686-BB2E-EF660E04A079}" type="pres">
      <dgm:prSet presAssocID="{F5D684B6-5D16-4CCA-822C-E48785D30DB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10D6E1C-10C8-470E-AC5A-064C4D0B5EB1}" srcId="{31817EA5-D1B7-4C52-9AA4-DF5D2DD283D4}" destId="{88F18AAA-2291-4542-A7EA-47D719A7F31E}" srcOrd="2" destOrd="0" parTransId="{086EF023-8181-4DF4-A831-446241530718}" sibTransId="{41740B29-D633-4F7D-985E-2DA66DA9ED59}"/>
    <dgm:cxn modelId="{87AFE22F-3E5A-4CB8-ADDE-77449735BF83}" type="presOf" srcId="{15013A7F-6842-4685-BF0A-91C075E9499E}" destId="{7B4962C0-F33F-4647-B6A8-262F9736327A}" srcOrd="0" destOrd="0" presId="urn:microsoft.com/office/officeart/2005/8/layout/vList2"/>
    <dgm:cxn modelId="{E351285D-3DF3-4024-9D65-B6F83BA08691}" type="presOf" srcId="{88F18AAA-2291-4542-A7EA-47D719A7F31E}" destId="{92EA20A7-F679-458D-AF82-002F9D6335EB}" srcOrd="0" destOrd="0" presId="urn:microsoft.com/office/officeart/2005/8/layout/vList2"/>
    <dgm:cxn modelId="{5CEA8D41-1E33-4627-9F78-87E074C5EC4E}" type="presOf" srcId="{5853EFD6-6AF9-4DE5-88C9-B3E0B3D3A041}" destId="{B927C178-07C9-4C30-AD3D-2A5EEA2821E4}" srcOrd="0" destOrd="0" presId="urn:microsoft.com/office/officeart/2005/8/layout/vList2"/>
    <dgm:cxn modelId="{C00F7858-B7CE-41D2-995C-FDB537C03D54}" srcId="{31817EA5-D1B7-4C52-9AA4-DF5D2DD283D4}" destId="{5853EFD6-6AF9-4DE5-88C9-B3E0B3D3A041}" srcOrd="1" destOrd="0" parTransId="{12544CF6-56DF-465A-8B95-8E704D97D6FC}" sibTransId="{42F74739-06A8-4BD8-B123-7BE597033332}"/>
    <dgm:cxn modelId="{E9ACFF7B-0821-42A9-9B89-F20A25AE82FD}" type="presOf" srcId="{31817EA5-D1B7-4C52-9AA4-DF5D2DD283D4}" destId="{1A8113DC-76EF-43D4-B62E-0B5E6AACBA42}" srcOrd="0" destOrd="0" presId="urn:microsoft.com/office/officeart/2005/8/layout/vList2"/>
    <dgm:cxn modelId="{BDF80A91-7A81-4CBA-BF89-8D635B6DD052}" srcId="{31817EA5-D1B7-4C52-9AA4-DF5D2DD283D4}" destId="{F5D684B6-5D16-4CCA-822C-E48785D30DBB}" srcOrd="3" destOrd="0" parTransId="{CFF0C312-ACA0-4E74-9DC3-71B2C5C1311D}" sibTransId="{C18AADD6-A0BD-42B4-992F-4926E272985A}"/>
    <dgm:cxn modelId="{7C531FFA-DEAD-48C9-AC3C-8404C9EA204B}" type="presOf" srcId="{F5D684B6-5D16-4CCA-822C-E48785D30DBB}" destId="{B724661B-FA83-4686-BB2E-EF660E04A079}" srcOrd="0" destOrd="0" presId="urn:microsoft.com/office/officeart/2005/8/layout/vList2"/>
    <dgm:cxn modelId="{DBF43DFA-7D74-436E-8762-1ECF37E9583D}" srcId="{31817EA5-D1B7-4C52-9AA4-DF5D2DD283D4}" destId="{15013A7F-6842-4685-BF0A-91C075E9499E}" srcOrd="0" destOrd="0" parTransId="{7C678372-0BBA-4B27-B5F2-D6205D8DA216}" sibTransId="{1768E841-BD43-4D08-8F42-393FEBEF7CF4}"/>
    <dgm:cxn modelId="{5F91F97B-BEF0-46AB-8830-E3EB751F2145}" type="presParOf" srcId="{1A8113DC-76EF-43D4-B62E-0B5E6AACBA42}" destId="{7B4962C0-F33F-4647-B6A8-262F9736327A}" srcOrd="0" destOrd="0" presId="urn:microsoft.com/office/officeart/2005/8/layout/vList2"/>
    <dgm:cxn modelId="{6266B3F7-7644-4F06-A916-EB81FA5BE8EB}" type="presParOf" srcId="{1A8113DC-76EF-43D4-B62E-0B5E6AACBA42}" destId="{B6BE9AB2-D542-4AF7-A1B1-789268B1E16F}" srcOrd="1" destOrd="0" presId="urn:microsoft.com/office/officeart/2005/8/layout/vList2"/>
    <dgm:cxn modelId="{AB6943E3-A163-451C-8EA4-4DB2B0481B3C}" type="presParOf" srcId="{1A8113DC-76EF-43D4-B62E-0B5E6AACBA42}" destId="{B927C178-07C9-4C30-AD3D-2A5EEA2821E4}" srcOrd="2" destOrd="0" presId="urn:microsoft.com/office/officeart/2005/8/layout/vList2"/>
    <dgm:cxn modelId="{4224B117-EE42-4DC4-B75F-389ABAF7AEC4}" type="presParOf" srcId="{1A8113DC-76EF-43D4-B62E-0B5E6AACBA42}" destId="{23EDFF85-3EB0-4FBD-85B4-98FECDA74DBF}" srcOrd="3" destOrd="0" presId="urn:microsoft.com/office/officeart/2005/8/layout/vList2"/>
    <dgm:cxn modelId="{20227797-F6FA-4026-9B7C-5E7D846544D4}" type="presParOf" srcId="{1A8113DC-76EF-43D4-B62E-0B5E6AACBA42}" destId="{92EA20A7-F679-458D-AF82-002F9D6335EB}" srcOrd="4" destOrd="0" presId="urn:microsoft.com/office/officeart/2005/8/layout/vList2"/>
    <dgm:cxn modelId="{B89C36F4-02A5-4A01-99E2-AC7D06DE3BA2}" type="presParOf" srcId="{1A8113DC-76EF-43D4-B62E-0B5E6AACBA42}" destId="{E0F89832-3014-4FF8-AF89-0E7E0B8C306A}" srcOrd="5" destOrd="0" presId="urn:microsoft.com/office/officeart/2005/8/layout/vList2"/>
    <dgm:cxn modelId="{49A866EC-0167-44D5-B6F9-E6C05E26EBC8}" type="presParOf" srcId="{1A8113DC-76EF-43D4-B62E-0B5E6AACBA42}" destId="{B724661B-FA83-4686-BB2E-EF660E04A07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817EA5-D1B7-4C52-9AA4-DF5D2DD283D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013A7F-6842-4685-BF0A-91C075E9499E}">
      <dgm:prSet phldr="0"/>
      <dgm:spPr/>
      <dgm:t>
        <a:bodyPr/>
        <a:lstStyle/>
        <a:p>
          <a:pPr rtl="0"/>
          <a:r>
            <a:rPr lang="pl-PL">
              <a:latin typeface="Trade Gothic Next Cond"/>
            </a:rPr>
            <a:t>Celem jest dojście do końca korytarza, przy czym na drodze pojawiają się demony.</a:t>
          </a:r>
          <a:endParaRPr lang="pl-PL"/>
        </a:p>
      </dgm:t>
    </dgm:pt>
    <dgm:pt modelId="{7C678372-0BBA-4B27-B5F2-D6205D8DA216}" type="parTrans" cxnId="{DBF43DFA-7D74-436E-8762-1ECF37E9583D}">
      <dgm:prSet/>
      <dgm:spPr/>
      <dgm:t>
        <a:bodyPr/>
        <a:lstStyle/>
        <a:p>
          <a:endParaRPr lang="en-US"/>
        </a:p>
      </dgm:t>
    </dgm:pt>
    <dgm:pt modelId="{1768E841-BD43-4D08-8F42-393FEBEF7CF4}" type="sibTrans" cxnId="{DBF43DFA-7D74-436E-8762-1ECF37E9583D}">
      <dgm:prSet/>
      <dgm:spPr/>
      <dgm:t>
        <a:bodyPr/>
        <a:lstStyle/>
        <a:p>
          <a:endParaRPr lang="en-US"/>
        </a:p>
      </dgm:t>
    </dgm:pt>
    <dgm:pt modelId="{5853EFD6-6AF9-4DE5-88C9-B3E0B3D3A041}">
      <dgm:prSet/>
      <dgm:spPr/>
      <dgm:t>
        <a:bodyPr/>
        <a:lstStyle/>
        <a:p>
          <a:pPr rtl="0"/>
          <a:r>
            <a:rPr lang="pl-PL">
              <a:latin typeface="Trade Gothic Next Cond"/>
            </a:rPr>
            <a:t>Potwory pojawiają się zawsze tym samym miejscu.</a:t>
          </a:r>
        </a:p>
      </dgm:t>
    </dgm:pt>
    <dgm:pt modelId="{12544CF6-56DF-465A-8B95-8E704D97D6FC}" type="parTrans" cxnId="{C00F7858-B7CE-41D2-995C-FDB537C03D54}">
      <dgm:prSet/>
      <dgm:spPr/>
      <dgm:t>
        <a:bodyPr/>
        <a:lstStyle/>
        <a:p>
          <a:endParaRPr lang="en-US"/>
        </a:p>
      </dgm:t>
    </dgm:pt>
    <dgm:pt modelId="{42F74739-06A8-4BD8-B123-7BE597033332}" type="sibTrans" cxnId="{C00F7858-B7CE-41D2-995C-FDB537C03D54}">
      <dgm:prSet/>
      <dgm:spPr/>
      <dgm:t>
        <a:bodyPr/>
        <a:lstStyle/>
        <a:p>
          <a:endParaRPr lang="en-US"/>
        </a:p>
      </dgm:t>
    </dgm:pt>
    <dgm:pt modelId="{F5D684B6-5D16-4CCA-822C-E48785D30DBB}">
      <dgm:prSet/>
      <dgm:spPr/>
      <dgm:t>
        <a:bodyPr/>
        <a:lstStyle/>
        <a:p>
          <a:pPr rtl="0"/>
          <a:r>
            <a:rPr lang="pl-PL"/>
            <a:t>Gra kończy się gdy </a:t>
          </a:r>
          <a:r>
            <a:rPr lang="pl-PL">
              <a:latin typeface="Trade Gothic Next Cond"/>
            </a:rPr>
            <a:t>gracz dojdzie do końca korytarza</a:t>
          </a:r>
          <a:endParaRPr lang="pl-PL"/>
        </a:p>
      </dgm:t>
    </dgm:pt>
    <dgm:pt modelId="{CFF0C312-ACA0-4E74-9DC3-71B2C5C1311D}" type="parTrans" cxnId="{BDF80A91-7A81-4CBA-BF89-8D635B6DD052}">
      <dgm:prSet/>
      <dgm:spPr/>
      <dgm:t>
        <a:bodyPr/>
        <a:lstStyle/>
        <a:p>
          <a:endParaRPr lang="en-US"/>
        </a:p>
      </dgm:t>
    </dgm:pt>
    <dgm:pt modelId="{C18AADD6-A0BD-42B4-992F-4926E272985A}" type="sibTrans" cxnId="{BDF80A91-7A81-4CBA-BF89-8D635B6DD052}">
      <dgm:prSet/>
      <dgm:spPr/>
      <dgm:t>
        <a:bodyPr/>
        <a:lstStyle/>
        <a:p>
          <a:endParaRPr lang="en-US"/>
        </a:p>
      </dgm:t>
    </dgm:pt>
    <dgm:pt modelId="{EF8425EC-07CE-475F-9AF2-0EBAA603C669}">
      <dgm:prSet phldr="0"/>
      <dgm:spPr/>
      <dgm:t>
        <a:bodyPr/>
        <a:lstStyle/>
        <a:p>
          <a:pPr rtl="0"/>
          <a:r>
            <a:rPr lang="pl-PL">
              <a:latin typeface="Trade Gothic Next Cond"/>
            </a:rPr>
            <a:t>Agent</a:t>
          </a:r>
          <a:r>
            <a:rPr lang="pl-PL"/>
            <a:t> ma do dyspozycji </a:t>
          </a:r>
          <a:r>
            <a:rPr lang="pl-PL">
              <a:latin typeface="Trade Gothic Next Cond"/>
            </a:rPr>
            <a:t>7 akcji</a:t>
          </a:r>
          <a:r>
            <a:rPr lang="pl-PL"/>
            <a:t>: move_left, move_right, attack, move_forward, move_backward, turn_left, turn_right</a:t>
          </a:r>
          <a:endParaRPr lang="en-US"/>
        </a:p>
      </dgm:t>
    </dgm:pt>
    <dgm:pt modelId="{743C1D13-8ABB-45F6-BD56-3625F2EB19CE}" type="parTrans" cxnId="{41DFD872-C057-465F-B898-87593C461DEF}">
      <dgm:prSet/>
      <dgm:spPr/>
    </dgm:pt>
    <dgm:pt modelId="{B8575523-A797-4CDF-A55E-D7EE76B6E3CE}" type="sibTrans" cxnId="{41DFD872-C057-465F-B898-87593C461DEF}">
      <dgm:prSet/>
      <dgm:spPr/>
    </dgm:pt>
    <dgm:pt modelId="{1A8113DC-76EF-43D4-B62E-0B5E6AACBA42}" type="pres">
      <dgm:prSet presAssocID="{31817EA5-D1B7-4C52-9AA4-DF5D2DD283D4}" presName="linear" presStyleCnt="0">
        <dgm:presLayoutVars>
          <dgm:animLvl val="lvl"/>
          <dgm:resizeHandles val="exact"/>
        </dgm:presLayoutVars>
      </dgm:prSet>
      <dgm:spPr/>
    </dgm:pt>
    <dgm:pt modelId="{7B4962C0-F33F-4647-B6A8-262F9736327A}" type="pres">
      <dgm:prSet presAssocID="{15013A7F-6842-4685-BF0A-91C075E9499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6BE9AB2-D542-4AF7-A1B1-789268B1E16F}" type="pres">
      <dgm:prSet presAssocID="{1768E841-BD43-4D08-8F42-393FEBEF7CF4}" presName="spacer" presStyleCnt="0"/>
      <dgm:spPr/>
    </dgm:pt>
    <dgm:pt modelId="{B927C178-07C9-4C30-AD3D-2A5EEA2821E4}" type="pres">
      <dgm:prSet presAssocID="{5853EFD6-6AF9-4DE5-88C9-B3E0B3D3A04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3EDFF85-3EB0-4FBD-85B4-98FECDA74DBF}" type="pres">
      <dgm:prSet presAssocID="{42F74739-06A8-4BD8-B123-7BE597033332}" presName="spacer" presStyleCnt="0"/>
      <dgm:spPr/>
    </dgm:pt>
    <dgm:pt modelId="{25D6018C-3995-4675-A021-041C06D17E85}" type="pres">
      <dgm:prSet presAssocID="{EF8425EC-07CE-475F-9AF2-0EBAA603C66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DE4D681-8BB6-47E2-B0C3-EC6244C2FB0D}" type="pres">
      <dgm:prSet presAssocID="{B8575523-A797-4CDF-A55E-D7EE76B6E3CE}" presName="spacer" presStyleCnt="0"/>
      <dgm:spPr/>
    </dgm:pt>
    <dgm:pt modelId="{B724661B-FA83-4686-BB2E-EF660E04A079}" type="pres">
      <dgm:prSet presAssocID="{F5D684B6-5D16-4CCA-822C-E48785D30DB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63DEA0A-4F91-409E-AEA7-2E1A51956103}" type="presOf" srcId="{F5D684B6-5D16-4CCA-822C-E48785D30DBB}" destId="{B724661B-FA83-4686-BB2E-EF660E04A079}" srcOrd="0" destOrd="0" presId="urn:microsoft.com/office/officeart/2005/8/layout/vList2"/>
    <dgm:cxn modelId="{41DFD872-C057-465F-B898-87593C461DEF}" srcId="{31817EA5-D1B7-4C52-9AA4-DF5D2DD283D4}" destId="{EF8425EC-07CE-475F-9AF2-0EBAA603C669}" srcOrd="2" destOrd="0" parTransId="{743C1D13-8ABB-45F6-BD56-3625F2EB19CE}" sibTransId="{B8575523-A797-4CDF-A55E-D7EE76B6E3CE}"/>
    <dgm:cxn modelId="{C00F7858-B7CE-41D2-995C-FDB537C03D54}" srcId="{31817EA5-D1B7-4C52-9AA4-DF5D2DD283D4}" destId="{5853EFD6-6AF9-4DE5-88C9-B3E0B3D3A041}" srcOrd="1" destOrd="0" parTransId="{12544CF6-56DF-465A-8B95-8E704D97D6FC}" sibTransId="{42F74739-06A8-4BD8-B123-7BE597033332}"/>
    <dgm:cxn modelId="{E9ACFF7B-0821-42A9-9B89-F20A25AE82FD}" type="presOf" srcId="{31817EA5-D1B7-4C52-9AA4-DF5D2DD283D4}" destId="{1A8113DC-76EF-43D4-B62E-0B5E6AACBA42}" srcOrd="0" destOrd="0" presId="urn:microsoft.com/office/officeart/2005/8/layout/vList2"/>
    <dgm:cxn modelId="{BDF80A91-7A81-4CBA-BF89-8D635B6DD052}" srcId="{31817EA5-D1B7-4C52-9AA4-DF5D2DD283D4}" destId="{F5D684B6-5D16-4CCA-822C-E48785D30DBB}" srcOrd="3" destOrd="0" parTransId="{CFF0C312-ACA0-4E74-9DC3-71B2C5C1311D}" sibTransId="{C18AADD6-A0BD-42B4-992F-4926E272985A}"/>
    <dgm:cxn modelId="{88D89E95-14DC-4685-8072-B55FFB81CB88}" type="presOf" srcId="{EF8425EC-07CE-475F-9AF2-0EBAA603C669}" destId="{25D6018C-3995-4675-A021-041C06D17E85}" srcOrd="0" destOrd="0" presId="urn:microsoft.com/office/officeart/2005/8/layout/vList2"/>
    <dgm:cxn modelId="{D65151AC-CBFB-471D-887C-6CD08D314408}" type="presOf" srcId="{15013A7F-6842-4685-BF0A-91C075E9499E}" destId="{7B4962C0-F33F-4647-B6A8-262F9736327A}" srcOrd="0" destOrd="0" presId="urn:microsoft.com/office/officeart/2005/8/layout/vList2"/>
    <dgm:cxn modelId="{48B5CDDD-954E-4796-B943-0112B2373E91}" type="presOf" srcId="{5853EFD6-6AF9-4DE5-88C9-B3E0B3D3A041}" destId="{B927C178-07C9-4C30-AD3D-2A5EEA2821E4}" srcOrd="0" destOrd="0" presId="urn:microsoft.com/office/officeart/2005/8/layout/vList2"/>
    <dgm:cxn modelId="{DBF43DFA-7D74-436E-8762-1ECF37E9583D}" srcId="{31817EA5-D1B7-4C52-9AA4-DF5D2DD283D4}" destId="{15013A7F-6842-4685-BF0A-91C075E9499E}" srcOrd="0" destOrd="0" parTransId="{7C678372-0BBA-4B27-B5F2-D6205D8DA216}" sibTransId="{1768E841-BD43-4D08-8F42-393FEBEF7CF4}"/>
    <dgm:cxn modelId="{7E5F3A6C-511C-4A5F-95D8-2D95D532CFD0}" type="presParOf" srcId="{1A8113DC-76EF-43D4-B62E-0B5E6AACBA42}" destId="{7B4962C0-F33F-4647-B6A8-262F9736327A}" srcOrd="0" destOrd="0" presId="urn:microsoft.com/office/officeart/2005/8/layout/vList2"/>
    <dgm:cxn modelId="{4ED5E371-E07D-4728-92F3-26A021AB0EB7}" type="presParOf" srcId="{1A8113DC-76EF-43D4-B62E-0B5E6AACBA42}" destId="{B6BE9AB2-D542-4AF7-A1B1-789268B1E16F}" srcOrd="1" destOrd="0" presId="urn:microsoft.com/office/officeart/2005/8/layout/vList2"/>
    <dgm:cxn modelId="{E596162D-1013-4692-8327-A6327C622457}" type="presParOf" srcId="{1A8113DC-76EF-43D4-B62E-0B5E6AACBA42}" destId="{B927C178-07C9-4C30-AD3D-2A5EEA2821E4}" srcOrd="2" destOrd="0" presId="urn:microsoft.com/office/officeart/2005/8/layout/vList2"/>
    <dgm:cxn modelId="{B604BE0F-D92D-45A2-A8FA-868150D91FBE}" type="presParOf" srcId="{1A8113DC-76EF-43D4-B62E-0B5E6AACBA42}" destId="{23EDFF85-3EB0-4FBD-85B4-98FECDA74DBF}" srcOrd="3" destOrd="0" presId="urn:microsoft.com/office/officeart/2005/8/layout/vList2"/>
    <dgm:cxn modelId="{67B5DFE9-0843-4A5C-AADF-9AEA1DF160BD}" type="presParOf" srcId="{1A8113DC-76EF-43D4-B62E-0B5E6AACBA42}" destId="{25D6018C-3995-4675-A021-041C06D17E85}" srcOrd="4" destOrd="0" presId="urn:microsoft.com/office/officeart/2005/8/layout/vList2"/>
    <dgm:cxn modelId="{90310127-A78E-4952-B51C-3F54FB453D03}" type="presParOf" srcId="{1A8113DC-76EF-43D4-B62E-0B5E6AACBA42}" destId="{4DE4D681-8BB6-47E2-B0C3-EC6244C2FB0D}" srcOrd="5" destOrd="0" presId="urn:microsoft.com/office/officeart/2005/8/layout/vList2"/>
    <dgm:cxn modelId="{E200E945-936A-4578-95E2-557C8EF61543}" type="presParOf" srcId="{1A8113DC-76EF-43D4-B62E-0B5E6AACBA42}" destId="{B724661B-FA83-4686-BB2E-EF660E04A07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4962C0-F33F-4647-B6A8-262F9736327A}">
      <dsp:nvSpPr>
        <dsp:cNvPr id="0" name=""/>
        <dsp:cNvSpPr/>
      </dsp:nvSpPr>
      <dsp:spPr>
        <a:xfrm>
          <a:off x="0" y="59639"/>
          <a:ext cx="9237662" cy="875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>
              <a:latin typeface="Aptos Display" panose="020F0302020204030204"/>
            </a:rPr>
            <a:t>Jest</a:t>
          </a:r>
          <a:r>
            <a:rPr lang="pl-PL" sz="2200" kern="1200"/>
            <a:t> podstawowym, bardzo okrojonym scenariuszem polegającym za zabiciu jednego potwora</a:t>
          </a:r>
          <a:endParaRPr lang="en-US" sz="2200" kern="1200"/>
        </a:p>
      </dsp:txBody>
      <dsp:txXfrm>
        <a:off x="42722" y="102361"/>
        <a:ext cx="9152218" cy="789716"/>
      </dsp:txXfrm>
    </dsp:sp>
    <dsp:sp modelId="{B927C178-07C9-4C30-AD3D-2A5EEA2821E4}">
      <dsp:nvSpPr>
        <dsp:cNvPr id="0" name=""/>
        <dsp:cNvSpPr/>
      </dsp:nvSpPr>
      <dsp:spPr>
        <a:xfrm>
          <a:off x="0" y="998159"/>
          <a:ext cx="9237662" cy="875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Potwór pojawia się w losowym miejscu na szerokości ściany, pozostaje nieruchomy przez cały czas rozgrywki </a:t>
          </a:r>
          <a:r>
            <a:rPr lang="pl-PL" sz="2200" kern="1200">
              <a:latin typeface="Aptos Display" panose="020F0302020204030204"/>
            </a:rPr>
            <a:t>i nie</a:t>
          </a:r>
          <a:r>
            <a:rPr lang="pl-PL" sz="2200" kern="1200"/>
            <a:t> atakuje gracza</a:t>
          </a:r>
          <a:endParaRPr lang="en-US" sz="2200" kern="1200"/>
        </a:p>
      </dsp:txBody>
      <dsp:txXfrm>
        <a:off x="42722" y="1040881"/>
        <a:ext cx="9152218" cy="789716"/>
      </dsp:txXfrm>
    </dsp:sp>
    <dsp:sp modelId="{92EA20A7-F679-458D-AF82-002F9D6335EB}">
      <dsp:nvSpPr>
        <dsp:cNvPr id="0" name=""/>
        <dsp:cNvSpPr/>
      </dsp:nvSpPr>
      <dsp:spPr>
        <a:xfrm>
          <a:off x="0" y="1936680"/>
          <a:ext cx="9237662" cy="875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Agent ma do dyspozycji jedynie 3 akcje: </a:t>
          </a:r>
          <a:r>
            <a:rPr lang="pl-PL" sz="2200" kern="1200" err="1"/>
            <a:t>move_left</a:t>
          </a:r>
          <a:r>
            <a:rPr lang="pl-PL" sz="2200" kern="1200"/>
            <a:t>, </a:t>
          </a:r>
          <a:r>
            <a:rPr lang="pl-PL" sz="2200" kern="1200" err="1"/>
            <a:t>move_right</a:t>
          </a:r>
          <a:r>
            <a:rPr lang="pl-PL" sz="2200" kern="1200"/>
            <a:t> oraz </a:t>
          </a:r>
          <a:r>
            <a:rPr lang="pl-PL" sz="2200" kern="1200" err="1"/>
            <a:t>attack</a:t>
          </a:r>
        </a:p>
      </dsp:txBody>
      <dsp:txXfrm>
        <a:off x="42722" y="1979402"/>
        <a:ext cx="9152218" cy="789716"/>
      </dsp:txXfrm>
    </dsp:sp>
    <dsp:sp modelId="{B724661B-FA83-4686-BB2E-EF660E04A079}">
      <dsp:nvSpPr>
        <dsp:cNvPr id="0" name=""/>
        <dsp:cNvSpPr/>
      </dsp:nvSpPr>
      <dsp:spPr>
        <a:xfrm>
          <a:off x="0" y="2875200"/>
          <a:ext cx="9237662" cy="875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Gra kończy się gdy gracz zabije potwora lub gdy minie 300 </a:t>
          </a:r>
          <a:r>
            <a:rPr lang="pl-PL" sz="2200" kern="1200" err="1"/>
            <a:t>ticów</a:t>
          </a:r>
          <a:endParaRPr lang="en-US" sz="2200" kern="1200" err="1"/>
        </a:p>
      </dsp:txBody>
      <dsp:txXfrm>
        <a:off x="42722" y="2917922"/>
        <a:ext cx="9152218" cy="7897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4962C0-F33F-4647-B6A8-262F9736327A}">
      <dsp:nvSpPr>
        <dsp:cNvPr id="0" name=""/>
        <dsp:cNvSpPr/>
      </dsp:nvSpPr>
      <dsp:spPr>
        <a:xfrm>
          <a:off x="0" y="4351"/>
          <a:ext cx="9237662" cy="900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>
              <a:latin typeface="Trade Gothic Next Cond"/>
            </a:rPr>
            <a:t>Celem jest dojście do końca korytarza, przy czym na drodze pojawiają się demony.</a:t>
          </a:r>
          <a:endParaRPr lang="pl-PL" sz="2300" kern="1200"/>
        </a:p>
      </dsp:txBody>
      <dsp:txXfrm>
        <a:off x="43966" y="48317"/>
        <a:ext cx="9149730" cy="812712"/>
      </dsp:txXfrm>
    </dsp:sp>
    <dsp:sp modelId="{B927C178-07C9-4C30-AD3D-2A5EEA2821E4}">
      <dsp:nvSpPr>
        <dsp:cNvPr id="0" name=""/>
        <dsp:cNvSpPr/>
      </dsp:nvSpPr>
      <dsp:spPr>
        <a:xfrm>
          <a:off x="0" y="971235"/>
          <a:ext cx="9237662" cy="900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>
              <a:latin typeface="Trade Gothic Next Cond"/>
            </a:rPr>
            <a:t>Potwory pojawiają się zawsze tym samym miejscu.</a:t>
          </a:r>
        </a:p>
      </dsp:txBody>
      <dsp:txXfrm>
        <a:off x="43966" y="1015201"/>
        <a:ext cx="9149730" cy="812712"/>
      </dsp:txXfrm>
    </dsp:sp>
    <dsp:sp modelId="{25D6018C-3995-4675-A021-041C06D17E85}">
      <dsp:nvSpPr>
        <dsp:cNvPr id="0" name=""/>
        <dsp:cNvSpPr/>
      </dsp:nvSpPr>
      <dsp:spPr>
        <a:xfrm>
          <a:off x="0" y="1938119"/>
          <a:ext cx="9237662" cy="900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>
              <a:latin typeface="Trade Gothic Next Cond"/>
            </a:rPr>
            <a:t>Agent</a:t>
          </a:r>
          <a:r>
            <a:rPr lang="pl-PL" sz="2300" kern="1200"/>
            <a:t> ma do dyspozycji </a:t>
          </a:r>
          <a:r>
            <a:rPr lang="pl-PL" sz="2300" kern="1200">
              <a:latin typeface="Trade Gothic Next Cond"/>
            </a:rPr>
            <a:t>7 akcji</a:t>
          </a:r>
          <a:r>
            <a:rPr lang="pl-PL" sz="2300" kern="1200"/>
            <a:t>: move_left, move_right, attack, move_forward, move_backward, turn_left, turn_right</a:t>
          </a:r>
          <a:endParaRPr lang="en-US" sz="2300" kern="1200"/>
        </a:p>
      </dsp:txBody>
      <dsp:txXfrm>
        <a:off x="43966" y="1982085"/>
        <a:ext cx="9149730" cy="812712"/>
      </dsp:txXfrm>
    </dsp:sp>
    <dsp:sp modelId="{B724661B-FA83-4686-BB2E-EF660E04A079}">
      <dsp:nvSpPr>
        <dsp:cNvPr id="0" name=""/>
        <dsp:cNvSpPr/>
      </dsp:nvSpPr>
      <dsp:spPr>
        <a:xfrm>
          <a:off x="0" y="2905004"/>
          <a:ext cx="9237662" cy="900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/>
            <a:t>Gra kończy się gdy </a:t>
          </a:r>
          <a:r>
            <a:rPr lang="pl-PL" sz="2300" kern="1200">
              <a:latin typeface="Trade Gothic Next Cond"/>
            </a:rPr>
            <a:t>gracz dojdzie do końca korytarza</a:t>
          </a:r>
          <a:endParaRPr lang="pl-PL" sz="2300" kern="1200"/>
        </a:p>
      </dsp:txBody>
      <dsp:txXfrm>
        <a:off x="43966" y="2948970"/>
        <a:ext cx="9149730" cy="8127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0120-CDFC-48DE-A6EA-6DEEDD0E436A}" type="datetimeFigureOut">
              <a:rPr lang="en-US" dirty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087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BA7-0A17-4D30-9B66-E29324151C73}" type="datetimeFigureOut">
              <a:rPr lang="en-US" dirty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46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BB1B-D40A-4DB9-B3DE-BAAE675B83CD}" type="datetimeFigureOut">
              <a:rPr lang="en-US" dirty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73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FAAF-C467-4C93-8ECD-39AF5A14D498}" type="datetimeFigureOut">
              <a:rPr lang="en-US" dirty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66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7E480-B2BA-4553-A144-61E7F75833ED}" type="datetimeFigureOut">
              <a:rPr lang="en-US" dirty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18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82A-6B53-4B08-AE4D-4C5E659103CC}" type="datetimeFigureOut">
              <a:rPr lang="en-US" dirty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10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F0F6-BEBB-4894-ABB2-75C5CBE0DDB9}" type="datetimeFigureOut">
              <a:rPr lang="en-US" dirty="0"/>
              <a:t>6/6/2024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79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9E5F-17D9-4A30-9DA3-64E46A6DF111}" type="datetimeFigureOut">
              <a:rPr lang="en-US" dirty="0"/>
              <a:t>6/6/2024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31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C5F0-3BC3-4718-BCCA-24B5655EC864}" type="datetimeFigureOut">
              <a:rPr lang="en-US" dirty="0"/>
              <a:t>6/6/2024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8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BD81-465B-40F2-9A54-9DF3B12AF598}" type="datetimeFigureOut">
              <a:rPr lang="en-US" dirty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79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3CEF-64EF-4C43-9530-8E9CBFD2CAD1}" type="datetimeFigureOut">
              <a:rPr lang="en-US" dirty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92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B70A3DFD-A535-46B2-84C1-61DC8B16A904}" type="datetimeFigureOut">
              <a:rPr lang="en-US" dirty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6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0">
          <p15:clr>
            <a:srgbClr val="F26B43"/>
          </p15:clr>
        </p15:guide>
        <p15:guide id="2" pos="3840">
          <p15:clr>
            <a:srgbClr val="F26B43"/>
          </p15:clr>
        </p15:guide>
        <p15:guide id="3" pos="7200">
          <p15:clr>
            <a:srgbClr val="F26B43"/>
          </p15:clr>
        </p15:guide>
        <p15:guide id="4" pos="6720">
          <p15:clr>
            <a:srgbClr val="F26B43"/>
          </p15:clr>
        </p15:guide>
        <p15:guide id="16" pos="480">
          <p15:clr>
            <a:srgbClr val="F26B43"/>
          </p15:clr>
        </p15:guide>
        <p15:guide id="23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lVhuUVBIvc?feature=oembed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JnhdVJHo6Y?feature=oembed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FM0JqzTxhI?feature=oemb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D7272-E6D0-E853-690B-76492ACC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EDEA2-7A50-B86A-CBA7-4A3199A80F1D}"/>
              </a:ext>
            </a:extLst>
          </p:cNvPr>
          <p:cNvSpPr txBox="1"/>
          <p:nvPr/>
        </p:nvSpPr>
        <p:spPr>
          <a:xfrm>
            <a:off x="6529107" y="157231"/>
            <a:ext cx="3298697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1">
                <a:solidFill>
                  <a:schemeClr val="bg1"/>
                </a:solidFill>
                <a:latin typeface="Aptos Black"/>
              </a:rPr>
              <a:t>Aleks </a:t>
            </a:r>
            <a:r>
              <a:rPr lang="en-US" sz="2000" b="1" i="1" err="1">
                <a:solidFill>
                  <a:schemeClr val="bg1"/>
                </a:solidFill>
                <a:latin typeface="Aptos Black"/>
              </a:rPr>
              <a:t>Kapich</a:t>
            </a:r>
            <a:endParaRPr lang="en-US" sz="2000" b="1" i="1">
              <a:solidFill>
                <a:schemeClr val="bg1"/>
              </a:solidFill>
              <a:latin typeface="Aptos Black"/>
            </a:endParaRPr>
          </a:p>
          <a:p>
            <a:r>
              <a:rPr lang="en-US" sz="2000" b="1" i="1">
                <a:solidFill>
                  <a:schemeClr val="bg1"/>
                </a:solidFill>
                <a:latin typeface="Aptos Black"/>
              </a:rPr>
              <a:t>Michał </a:t>
            </a:r>
            <a:r>
              <a:rPr lang="en-US" sz="2000" b="1" i="1" err="1">
                <a:solidFill>
                  <a:schemeClr val="bg1"/>
                </a:solidFill>
                <a:latin typeface="Aptos Black"/>
              </a:rPr>
              <a:t>Matejczuk</a:t>
            </a:r>
            <a:endParaRPr lang="en-US" sz="2000" b="1" i="1">
              <a:solidFill>
                <a:schemeClr val="bg1"/>
              </a:solidFill>
              <a:latin typeface="Aptos Black"/>
            </a:endParaRPr>
          </a:p>
          <a:p>
            <a:r>
              <a:rPr lang="en-US" sz="2000" b="1" i="1">
                <a:solidFill>
                  <a:schemeClr val="bg1"/>
                </a:solidFill>
                <a:latin typeface="Aptos Black"/>
                <a:ea typeface="STXingkai"/>
              </a:rPr>
              <a:t>Jakub</a:t>
            </a:r>
            <a:r>
              <a:rPr lang="en-US" sz="2000" b="1" i="1">
                <a:solidFill>
                  <a:schemeClr val="bg1"/>
                </a:solidFill>
                <a:latin typeface="Aptos Black"/>
              </a:rPr>
              <a:t> Lange</a:t>
            </a:r>
          </a:p>
          <a:p>
            <a:r>
              <a:rPr lang="en-US" sz="2000" b="1" i="1">
                <a:solidFill>
                  <a:schemeClr val="bg1"/>
                </a:solidFill>
                <a:latin typeface="Aptos Black"/>
              </a:rPr>
              <a:t>Paweł </a:t>
            </a:r>
            <a:r>
              <a:rPr lang="en-US" sz="2000" b="1" i="1" err="1">
                <a:solidFill>
                  <a:schemeClr val="bg1"/>
                </a:solidFill>
                <a:latin typeface="Aptos Black"/>
              </a:rPr>
              <a:t>Świderski</a:t>
            </a:r>
            <a:endParaRPr lang="en-US" sz="2000" b="1" i="1">
              <a:solidFill>
                <a:schemeClr val="bg1"/>
              </a:solidFill>
              <a:latin typeface="Aptos Black"/>
            </a:endParaRPr>
          </a:p>
          <a:p>
            <a:r>
              <a:rPr lang="en-US" sz="2000" b="1" i="1">
                <a:solidFill>
                  <a:schemeClr val="bg1"/>
                </a:solidFill>
                <a:latin typeface="Aptos Black"/>
              </a:rPr>
              <a:t>Mateusz </a:t>
            </a:r>
            <a:r>
              <a:rPr lang="en-US" sz="2000" b="1" i="1" err="1">
                <a:solidFill>
                  <a:schemeClr val="bg1"/>
                </a:solidFill>
                <a:latin typeface="Aptos Black"/>
              </a:rPr>
              <a:t>Kubita</a:t>
            </a:r>
            <a:endParaRPr lang="en-US" sz="2000" b="1" i="1">
              <a:solidFill>
                <a:schemeClr val="bg1"/>
              </a:solidFill>
              <a:latin typeface="Aptos Black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7C4E10-CF73-84DE-0EFD-4A960ADB0EA2}"/>
              </a:ext>
            </a:extLst>
          </p:cNvPr>
          <p:cNvSpPr txBox="1"/>
          <p:nvPr/>
        </p:nvSpPr>
        <p:spPr>
          <a:xfrm>
            <a:off x="-1649" y="2273194"/>
            <a:ext cx="373312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i="1">
                <a:solidFill>
                  <a:schemeClr val="bg1"/>
                </a:solidFill>
                <a:latin typeface="Aptos Black"/>
              </a:rPr>
              <a:t>REINFORCEMENT LEARNING</a:t>
            </a:r>
            <a:endParaRPr 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461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A3080F2-80D7-E9D6-BB82-99233577A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688257"/>
            <a:ext cx="9238434" cy="857559"/>
          </a:xfrm>
        </p:spPr>
        <p:txBody>
          <a:bodyPr/>
          <a:lstStyle/>
          <a:p>
            <a:pPr algn="ctr"/>
            <a:r>
              <a:rPr lang="pl-PL" sz="3200"/>
              <a:t>Opis scenariusza</a:t>
            </a:r>
            <a:endParaRPr lang="en-US"/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4740836C-7A72-2E38-F37A-438FB18D6D2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30338" y="2286000"/>
          <a:ext cx="9237662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468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85CBA80-C9F7-152C-5DBB-EB2ED3ED7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932" y="521493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err="1">
                <a:latin typeface="+mj-lt"/>
                <a:ea typeface="+mj-ea"/>
                <a:cs typeface="+mj-cs"/>
              </a:rPr>
              <a:t>Faza</a:t>
            </a:r>
            <a:r>
              <a:rPr lang="en-US" sz="3200" kern="1200"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treningu</a:t>
            </a:r>
            <a:endParaRPr lang="en-US" sz="3200" err="1">
              <a:ea typeface="+mj-ea"/>
              <a:cs typeface="+mj-cs"/>
            </a:endParaRPr>
          </a:p>
        </p:txBody>
      </p:sp>
      <p:pic>
        <p:nvPicPr>
          <p:cNvPr id="4" name="Symbol zastępczy zawartości 3" descr="Obraz zawierający tekst, zrzut ekranu, Czcionka, wyświetlacz&#10;&#10;Opis wygenerowany automatycznie">
            <a:extLst>
              <a:ext uri="{FF2B5EF4-FFF2-40B4-BE49-F238E27FC236}">
                <a16:creationId xmlns:a16="http://schemas.microsoft.com/office/drawing/2014/main" id="{119C2875-342C-42E7-7ECF-31954E06E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867" y="2072640"/>
            <a:ext cx="10130391" cy="41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62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85CBA80-C9F7-152C-5DBB-EB2ED3ED7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313" y="498381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latin typeface="+mj-lt"/>
                <a:ea typeface="+mj-ea"/>
                <a:cs typeface="+mj-cs"/>
              </a:rPr>
              <a:t>Faza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latin typeface="+mj-lt"/>
                <a:ea typeface="+mj-ea"/>
                <a:cs typeface="+mj-cs"/>
              </a:rPr>
              <a:t>treningu</a:t>
            </a:r>
            <a:endParaRPr lang="en-US" dirty="0"/>
          </a:p>
        </p:txBody>
      </p:sp>
      <p:pic>
        <p:nvPicPr>
          <p:cNvPr id="7" name="Symbol zastępczy zawartości 6" descr="Obraz zawierający tekst, Wykres, linia, diagram&#10;&#10;Opis wygenerowany automatycznie">
            <a:extLst>
              <a:ext uri="{FF2B5EF4-FFF2-40B4-BE49-F238E27FC236}">
                <a16:creationId xmlns:a16="http://schemas.microsoft.com/office/drawing/2014/main" id="{FA246939-F9C3-75B6-1E10-37D2A8840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8278" y="1439570"/>
            <a:ext cx="6450430" cy="2235868"/>
          </a:xfrm>
        </p:spPr>
      </p:pic>
      <p:pic>
        <p:nvPicPr>
          <p:cNvPr id="8" name="Obraz 7" descr="Obraz zawierający Wykres, linia, diagram, tekst&#10;&#10;Opis wygenerowany automatycznie">
            <a:extLst>
              <a:ext uri="{FF2B5EF4-FFF2-40B4-BE49-F238E27FC236}">
                <a16:creationId xmlns:a16="http://schemas.microsoft.com/office/drawing/2014/main" id="{6D806BDE-5B7F-FF87-D6E7-8A8D99A38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043" y="4043362"/>
            <a:ext cx="6443913" cy="224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65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D967134-F4D0-B3D1-4D0F-F1091F96E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1" y="521493"/>
            <a:ext cx="9399457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Demonstracja działania agenta</a:t>
            </a:r>
          </a:p>
        </p:txBody>
      </p:sp>
      <p:pic>
        <p:nvPicPr>
          <p:cNvPr id="4" name="Multimedia online 3" title="Vizdoom RL Basic">
            <a:hlinkClick r:id="" action="ppaction://media"/>
            <a:extLst>
              <a:ext uri="{FF2B5EF4-FFF2-40B4-BE49-F238E27FC236}">
                <a16:creationId xmlns:a16="http://schemas.microsoft.com/office/drawing/2014/main" id="{A3A2D674-A4FB-1D11-7520-7A1BFD811C0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36846" y="2072640"/>
            <a:ext cx="7306433" cy="41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3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85CBA80-C9F7-152C-5DBB-EB2ED3ED7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254" y="251852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Defend the center</a:t>
            </a:r>
          </a:p>
        </p:txBody>
      </p:sp>
      <p:pic>
        <p:nvPicPr>
          <p:cNvPr id="9" name="Picture 8" descr="A video game screen with a person riding a motorcycle&#10;&#10;Description automatically generated">
            <a:extLst>
              <a:ext uri="{FF2B5EF4-FFF2-40B4-BE49-F238E27FC236}">
                <a16:creationId xmlns:a16="http://schemas.microsoft.com/office/drawing/2014/main" id="{EA6C7B5D-A52E-6777-317A-7A32A1A0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628" y="1193072"/>
            <a:ext cx="9043146" cy="51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27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85CBA80-C9F7-152C-5DBB-EB2ED3ED7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254" y="251852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Defend the center-</a:t>
            </a:r>
            <a:r>
              <a:rPr lang="en-US" sz="3200" dirty="0" err="1"/>
              <a:t>trening</a:t>
            </a:r>
          </a:p>
        </p:txBody>
      </p:sp>
      <p:pic>
        <p:nvPicPr>
          <p:cNvPr id="3" name="Picture 2" descr="A graph with a green line&#10;&#10;Description automatically generated">
            <a:extLst>
              <a:ext uri="{FF2B5EF4-FFF2-40B4-BE49-F238E27FC236}">
                <a16:creationId xmlns:a16="http://schemas.microsoft.com/office/drawing/2014/main" id="{3809D5D8-3D65-48C8-B149-ED657A362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302" y="1227250"/>
            <a:ext cx="6846794" cy="2549292"/>
          </a:xfrm>
          <a:prstGeom prst="rect">
            <a:avLst/>
          </a:prstGeom>
        </p:spPr>
      </p:pic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3A4C22A9-5291-C5A9-D117-EAB8F0460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508" y="4006309"/>
            <a:ext cx="6835588" cy="255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09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7519-CA35-ED19-1114-AD9747311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487" y="354882"/>
            <a:ext cx="9238434" cy="857559"/>
          </a:xfrm>
        </p:spPr>
        <p:txBody>
          <a:bodyPr/>
          <a:lstStyle/>
          <a:p>
            <a:pPr algn="ctr"/>
            <a:r>
              <a:rPr lang="en-US" sz="3200" dirty="0"/>
              <a:t>Defend the Center-</a:t>
            </a:r>
            <a:r>
              <a:rPr lang="en-US" sz="3200" err="1"/>
              <a:t>demonstracja</a:t>
            </a:r>
            <a:endParaRPr lang="en-US" sz="3200"/>
          </a:p>
        </p:txBody>
      </p:sp>
      <p:pic>
        <p:nvPicPr>
          <p:cNvPr id="4" name="Online Media 3" title="Reinforcement Learning Doom - Defend The Center scenario with PPO algorithm">
            <a:hlinkClick r:id="" action="ppaction://media"/>
            <a:extLst>
              <a:ext uri="{FF2B5EF4-FFF2-40B4-BE49-F238E27FC236}">
                <a16:creationId xmlns:a16="http://schemas.microsoft.com/office/drawing/2014/main" id="{E15CE021-ED43-C5CA-12A8-44D480C1C9F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61332" y="1452563"/>
            <a:ext cx="8670923" cy="4929186"/>
          </a:xfrm>
        </p:spPr>
      </p:pic>
    </p:spTree>
    <p:extLst>
      <p:ext uri="{BB962C8B-B14F-4D97-AF65-F5344CB8AC3E}">
        <p14:creationId xmlns:p14="http://schemas.microsoft.com/office/powerpoint/2010/main" val="2889293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1FF6D-C830-FB1C-6A22-90AFA57AF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125" y="451533"/>
            <a:ext cx="9484963" cy="969617"/>
          </a:xfrm>
        </p:spPr>
        <p:txBody>
          <a:bodyPr/>
          <a:lstStyle/>
          <a:p>
            <a:pPr algn="ctr"/>
            <a:r>
              <a:rPr lang="en-US" sz="3200"/>
              <a:t>Deadly corridor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A9BFC-7878-EE62-10F9-A6AC646BE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27F21-7C16-423F-83C3-C2CB14BAD061}" type="datetime1">
              <a:t>06.06.2024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2AC5D-C53C-C644-0A0C-41F7603EA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90A08-078A-A146-F3EC-30365E86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17</a:t>
            </a:fld>
            <a:endParaRPr lang="en-US"/>
          </a:p>
        </p:txBody>
      </p:sp>
      <p:pic>
        <p:nvPicPr>
          <p:cNvPr id="8" name="Picture 7" descr="A video game with people in a tunnel&#10;&#10;Description automatically generated">
            <a:extLst>
              <a:ext uri="{FF2B5EF4-FFF2-40B4-BE49-F238E27FC236}">
                <a16:creationId xmlns:a16="http://schemas.microsoft.com/office/drawing/2014/main" id="{11AC5FC0-079A-81EA-4575-C1694A529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295" y="1591235"/>
            <a:ext cx="5164204" cy="467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93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1FF6D-C830-FB1C-6A22-90AFA57AF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390" y="451533"/>
            <a:ext cx="9238434" cy="857559"/>
          </a:xfrm>
        </p:spPr>
        <p:txBody>
          <a:bodyPr/>
          <a:lstStyle/>
          <a:p>
            <a:pPr algn="ctr"/>
            <a:r>
              <a:rPr lang="en-US" sz="3200"/>
              <a:t>Deadly corridor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A9BFC-7878-EE62-10F9-A6AC646BE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27F21-7C16-423F-83C3-C2CB14BAD061}" type="datetime1">
              <a:t>06.06.2024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2AC5D-C53C-C644-0A0C-41F7603EA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90A08-078A-A146-F3EC-30365E86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18</a:t>
            </a:fld>
            <a:endParaRPr lang="en-US"/>
          </a:p>
        </p:txBody>
      </p:sp>
      <p:pic>
        <p:nvPicPr>
          <p:cNvPr id="3" name="Picture 2" descr="A video game with an object and a person in a tunnel&#10;&#10;Description automatically generated">
            <a:extLst>
              <a:ext uri="{FF2B5EF4-FFF2-40B4-BE49-F238E27FC236}">
                <a16:creationId xmlns:a16="http://schemas.microsoft.com/office/drawing/2014/main" id="{D12A2825-0FA6-7D2D-D4CE-B922B39A3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619" y="1568823"/>
            <a:ext cx="5236765" cy="493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36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A3080F2-80D7-E9D6-BB82-99233577A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688257"/>
            <a:ext cx="9238434" cy="857559"/>
          </a:xfrm>
        </p:spPr>
        <p:txBody>
          <a:bodyPr/>
          <a:lstStyle/>
          <a:p>
            <a:pPr algn="ctr"/>
            <a:r>
              <a:rPr lang="pl-PL" sz="3200"/>
              <a:t>Opis scenariusza</a:t>
            </a:r>
            <a:endParaRPr lang="en-US"/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4740836C-7A72-2E38-F37A-438FB18D6D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7458795"/>
              </p:ext>
            </p:extLst>
          </p:nvPr>
        </p:nvGraphicFramePr>
        <p:xfrm>
          <a:off x="1430338" y="2286000"/>
          <a:ext cx="9237662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3404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C68ADDF-120F-316B-D37F-2015D0D26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854945"/>
            <a:ext cx="9238434" cy="857559"/>
          </a:xfrm>
        </p:spPr>
        <p:txBody>
          <a:bodyPr/>
          <a:lstStyle/>
          <a:p>
            <a:pPr algn="ctr"/>
            <a:r>
              <a:rPr lang="pl-PL"/>
              <a:t>Advantage </a:t>
            </a:r>
            <a:r>
              <a:rPr lang="pl-PL" err="1"/>
              <a:t>Actor-Critic</a:t>
            </a:r>
            <a:r>
              <a:rPr lang="pl-PL"/>
              <a:t> (A2C)</a:t>
            </a:r>
            <a:endParaRPr lang="en-US"/>
          </a:p>
        </p:txBody>
      </p:sp>
      <p:pic>
        <p:nvPicPr>
          <p:cNvPr id="10" name="Symbol zastępczy zawartości 9" descr="Obraz zawierający Czcionka, tekst, linia, typografia&#10;&#10;Opis wygenerowany automatycznie">
            <a:extLst>
              <a:ext uri="{FF2B5EF4-FFF2-40B4-BE49-F238E27FC236}">
                <a16:creationId xmlns:a16="http://schemas.microsoft.com/office/drawing/2014/main" id="{3D3392CD-F2BB-90C4-EC9B-C597A7BCA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6034" y="2824162"/>
            <a:ext cx="7677150" cy="1209675"/>
          </a:xfrm>
        </p:spPr>
      </p:pic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66BEA41-F4B4-BBCE-E79C-5BFA84408AE0}"/>
              </a:ext>
            </a:extLst>
          </p:cNvPr>
          <p:cNvSpPr txBox="1"/>
          <p:nvPr/>
        </p:nvSpPr>
        <p:spPr>
          <a:xfrm>
            <a:off x="4293704" y="6093791"/>
            <a:ext cx="3505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https://arxiv.org/pdf/2205.09123</a:t>
            </a:r>
          </a:p>
        </p:txBody>
      </p:sp>
    </p:spTree>
    <p:extLst>
      <p:ext uri="{BB962C8B-B14F-4D97-AF65-F5344CB8AC3E}">
        <p14:creationId xmlns:p14="http://schemas.microsoft.com/office/powerpoint/2010/main" val="903049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85CBA80-C9F7-152C-5DBB-EB2ED3ED7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932" y="521493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err="1">
                <a:latin typeface="+mj-lt"/>
                <a:ea typeface="+mj-ea"/>
                <a:cs typeface="+mj-cs"/>
              </a:rPr>
              <a:t>Faza</a:t>
            </a:r>
            <a:r>
              <a:rPr lang="en-US" sz="3200" kern="1200"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treningu</a:t>
            </a:r>
            <a:endParaRPr lang="en-US" sz="3200" err="1">
              <a:ea typeface="+mj-ea"/>
              <a:cs typeface="+mj-cs"/>
            </a:endParaRPr>
          </a:p>
        </p:txBody>
      </p:sp>
      <p:pic>
        <p:nvPicPr>
          <p:cNvPr id="3" name="Picture 2" descr="A blue and white screen with black text&#10;&#10;Description automatically generated">
            <a:extLst>
              <a:ext uri="{FF2B5EF4-FFF2-40B4-BE49-F238E27FC236}">
                <a16:creationId xmlns:a16="http://schemas.microsoft.com/office/drawing/2014/main" id="{4ADF184B-5D7A-ADF9-1BA6-A0778249A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40" y="2121416"/>
            <a:ext cx="10943783" cy="380246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26EC08-FDEE-6365-588D-EA66B4CA4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80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85CBA80-C9F7-152C-5DBB-EB2ED3ED7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313" y="498381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err="1">
                <a:latin typeface="+mj-lt"/>
                <a:ea typeface="+mj-ea"/>
                <a:cs typeface="+mj-cs"/>
              </a:rPr>
              <a:t>Faza</a:t>
            </a:r>
            <a:r>
              <a:rPr lang="en-US" sz="3600" kern="1200"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treningu</a:t>
            </a:r>
            <a:endParaRPr lang="en-US"/>
          </a:p>
        </p:txBody>
      </p:sp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07F77DB1-4A8C-FFB6-908E-8C4E68085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645" y="1333743"/>
            <a:ext cx="7327605" cy="23317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13D297-186F-D1B6-316C-3952A46A5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820" y="3969731"/>
            <a:ext cx="7247859" cy="258434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5F6BBC-3D97-23E6-925B-36CDF95D4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3170" y="2286000"/>
            <a:ext cx="7244830" cy="124932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93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7519-CA35-ED19-1114-AD9747311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222" y="354882"/>
            <a:ext cx="9238434" cy="857559"/>
          </a:xfrm>
        </p:spPr>
        <p:txBody>
          <a:bodyPr/>
          <a:lstStyle/>
          <a:p>
            <a:pPr algn="ctr"/>
            <a:r>
              <a:rPr lang="en-US" err="1"/>
              <a:t>Demonstracja</a:t>
            </a:r>
            <a:r>
              <a:rPr lang="en-US"/>
              <a:t> agenta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2597F0-FC24-240A-1A2B-0FDBAFB4D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39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81080"/>
            <a:ext cx="9144000" cy="696913"/>
          </a:xfrm>
        </p:spPr>
        <p:txBody>
          <a:bodyPr/>
          <a:lstStyle/>
          <a:p>
            <a:pPr algn="ctr"/>
            <a:r>
              <a:rPr lang="en-US"/>
              <a:t>My way home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8E169A12-B3D3-96EC-3096-8FA4531FA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133" y="1716625"/>
            <a:ext cx="5857367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9D0C9D-1BE1-53D1-CB08-58CE99BB9B74}"/>
              </a:ext>
            </a:extLst>
          </p:cNvPr>
          <p:cNvSpPr txBox="1"/>
          <p:nvPr/>
        </p:nvSpPr>
        <p:spPr>
          <a:xfrm>
            <a:off x="3853961" y="5949461"/>
            <a:ext cx="49236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+mn-lt"/>
                <a:cs typeface="+mn-lt"/>
              </a:rPr>
              <a:t>https://arxiv.org/html/2404.06529v1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51139-79E0-6DC2-D9F0-D91BB7B13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err="1"/>
              <a:t>HeurystykI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8C666-68CB-194A-BC2F-D0107B349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Trzeba</a:t>
            </a:r>
            <a:r>
              <a:rPr lang="en-US"/>
              <a:t> </a:t>
            </a:r>
            <a:r>
              <a:rPr lang="en-US" err="1"/>
              <a:t>się</a:t>
            </a:r>
            <a:r>
              <a:rPr lang="en-US"/>
              <a:t> </a:t>
            </a:r>
            <a:r>
              <a:rPr lang="en-US" err="1"/>
              <a:t>poruszać</a:t>
            </a:r>
            <a:r>
              <a:rPr lang="en-US"/>
              <a:t> - bez </a:t>
            </a:r>
            <a:r>
              <a:rPr lang="en-US" err="1"/>
              <a:t>ruchu</a:t>
            </a:r>
            <a:r>
              <a:rPr lang="en-US"/>
              <a:t> </a:t>
            </a:r>
            <a:r>
              <a:rPr lang="en-US" err="1"/>
              <a:t>nie</a:t>
            </a:r>
            <a:r>
              <a:rPr lang="en-US"/>
              <a:t> </a:t>
            </a:r>
            <a:r>
              <a:rPr lang="en-US" err="1"/>
              <a:t>dojdziemy</a:t>
            </a:r>
            <a:r>
              <a:rPr lang="en-US"/>
              <a:t> do </a:t>
            </a:r>
            <a:r>
              <a:rPr lang="en-US" err="1"/>
              <a:t>wyjścia</a:t>
            </a:r>
          </a:p>
          <a:p>
            <a:r>
              <a:rPr lang="en-US" err="1"/>
              <a:t>Najlepiej</a:t>
            </a:r>
            <a:r>
              <a:rPr lang="en-US"/>
              <a:t> </a:t>
            </a:r>
            <a:r>
              <a:rPr lang="en-US" err="1"/>
              <a:t>poruszać</a:t>
            </a:r>
            <a:r>
              <a:rPr lang="en-US"/>
              <a:t> </a:t>
            </a:r>
            <a:r>
              <a:rPr lang="en-US" err="1"/>
              <a:t>się</a:t>
            </a:r>
            <a:r>
              <a:rPr lang="en-US"/>
              <a:t> w </a:t>
            </a:r>
            <a:r>
              <a:rPr lang="en-US" err="1"/>
              <a:t>kierunku</a:t>
            </a:r>
            <a:r>
              <a:rPr lang="en-US"/>
              <a:t> </a:t>
            </a:r>
            <a:r>
              <a:rPr lang="en-US" err="1"/>
              <a:t>koloru</a:t>
            </a:r>
            <a:r>
              <a:rPr lang="en-US"/>
              <a:t> </a:t>
            </a:r>
            <a:r>
              <a:rPr lang="en-US" err="1"/>
              <a:t>zielonego</a:t>
            </a:r>
          </a:p>
          <a:p>
            <a:r>
              <a:rPr lang="en-US" err="1"/>
              <a:t>Zielonego</a:t>
            </a:r>
            <a:r>
              <a:rPr lang="en-US"/>
              <a:t> </a:t>
            </a:r>
            <a:r>
              <a:rPr lang="en-US" err="1"/>
              <a:t>nie</a:t>
            </a:r>
            <a:r>
              <a:rPr lang="en-US"/>
              <a:t> </a:t>
            </a:r>
            <a:r>
              <a:rPr lang="en-US" err="1"/>
              <a:t>może</a:t>
            </a:r>
            <a:r>
              <a:rPr lang="en-US"/>
              <a:t> </a:t>
            </a:r>
            <a:r>
              <a:rPr lang="en-US" err="1"/>
              <a:t>być</a:t>
            </a:r>
            <a:r>
              <a:rPr lang="en-US"/>
              <a:t> </a:t>
            </a:r>
            <a:r>
              <a:rPr lang="en-US" err="1"/>
              <a:t>zbyt</a:t>
            </a:r>
            <a:r>
              <a:rPr lang="en-US"/>
              <a:t> </a:t>
            </a:r>
            <a:r>
              <a:rPr lang="en-US" err="1"/>
              <a:t>dużo</a:t>
            </a:r>
            <a:r>
              <a:rPr lang="en-US"/>
              <a:t>, </a:t>
            </a:r>
            <a:r>
              <a:rPr lang="en-US" err="1"/>
              <a:t>bo</a:t>
            </a:r>
            <a:r>
              <a:rPr lang="en-US"/>
              <a:t> to </a:t>
            </a:r>
            <a:r>
              <a:rPr lang="en-US" err="1"/>
              <a:t>znaczy</a:t>
            </a:r>
            <a:r>
              <a:rPr lang="en-US"/>
              <a:t>, </a:t>
            </a:r>
            <a:r>
              <a:rPr lang="en-US" err="1"/>
              <a:t>że</a:t>
            </a:r>
            <a:r>
              <a:rPr lang="en-US"/>
              <a:t> </a:t>
            </a:r>
            <a:r>
              <a:rPr lang="en-US" err="1"/>
              <a:t>patrzymy</a:t>
            </a:r>
            <a:r>
              <a:rPr lang="en-US"/>
              <a:t> / </a:t>
            </a:r>
            <a:r>
              <a:rPr lang="en-US" err="1"/>
              <a:t>idziemy</a:t>
            </a:r>
            <a:r>
              <a:rPr lang="en-US"/>
              <a:t> na </a:t>
            </a:r>
            <a:r>
              <a:rPr lang="en-US" err="1"/>
              <a:t>ścianę</a:t>
            </a:r>
            <a:endParaRPr lang="en-US"/>
          </a:p>
          <a:p>
            <a:r>
              <a:rPr lang="en-US" err="1"/>
              <a:t>Dobrze</a:t>
            </a:r>
            <a:r>
              <a:rPr lang="en-US"/>
              <a:t> </a:t>
            </a:r>
            <a:r>
              <a:rPr lang="en-US" err="1"/>
              <a:t>byłoby</a:t>
            </a:r>
            <a:r>
              <a:rPr lang="en-US"/>
              <a:t> </a:t>
            </a:r>
            <a:r>
              <a:rPr lang="en-US" err="1"/>
              <a:t>nie</a:t>
            </a:r>
            <a:r>
              <a:rPr lang="en-US"/>
              <a:t> </a:t>
            </a:r>
            <a:r>
              <a:rPr lang="en-US" err="1"/>
              <a:t>chodzić</a:t>
            </a:r>
            <a:r>
              <a:rPr lang="en-US"/>
              <a:t> w </a:t>
            </a:r>
            <a:r>
              <a:rPr lang="en-US" err="1"/>
              <a:t>kółko</a:t>
            </a:r>
            <a:r>
              <a:rPr lang="en-US"/>
              <a:t> po </a:t>
            </a:r>
            <a:r>
              <a:rPr lang="en-US" err="1"/>
              <a:t>tych</a:t>
            </a:r>
            <a:r>
              <a:rPr lang="en-US"/>
              <a:t> </a:t>
            </a:r>
            <a:r>
              <a:rPr lang="en-US" err="1"/>
              <a:t>samych</a:t>
            </a:r>
            <a:r>
              <a:rPr lang="en-US"/>
              <a:t> </a:t>
            </a:r>
            <a:r>
              <a:rPr lang="en-US" err="1"/>
              <a:t>miejscach</a:t>
            </a:r>
          </a:p>
        </p:txBody>
      </p:sp>
    </p:spTree>
    <p:extLst>
      <p:ext uri="{BB962C8B-B14F-4D97-AF65-F5344CB8AC3E}">
        <p14:creationId xmlns:p14="http://schemas.microsoft.com/office/powerpoint/2010/main" val="3354113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1047E-AD48-A7E8-179B-C5E72C2D7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410" y="664445"/>
            <a:ext cx="9238434" cy="857559"/>
          </a:xfrm>
        </p:spPr>
        <p:txBody>
          <a:bodyPr/>
          <a:lstStyle/>
          <a:p>
            <a:pPr algn="ctr"/>
            <a:r>
              <a:rPr lang="en-US" sz="3200" err="1"/>
              <a:t>Nagroda</a:t>
            </a:r>
            <a:r>
              <a:rPr lang="en-US" sz="3200"/>
              <a:t> za "</a:t>
            </a:r>
            <a:r>
              <a:rPr lang="en-US" sz="3200" err="1"/>
              <a:t>zielone</a:t>
            </a:r>
            <a:r>
              <a:rPr lang="en-US" sz="3200"/>
              <a:t>"</a:t>
            </a:r>
          </a:p>
        </p:txBody>
      </p:sp>
      <p:pic>
        <p:nvPicPr>
          <p:cNvPr id="4" name="Content Placeholder 3" descr="A blue line on a white background&#10;&#10;Description automatically generated">
            <a:extLst>
              <a:ext uri="{FF2B5EF4-FFF2-40B4-BE49-F238E27FC236}">
                <a16:creationId xmlns:a16="http://schemas.microsoft.com/office/drawing/2014/main" id="{14F59AE9-CB0E-9336-F70E-147F8515C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383" y="2016910"/>
            <a:ext cx="5369906" cy="3999553"/>
          </a:xfrm>
        </p:spPr>
      </p:pic>
      <p:pic>
        <p:nvPicPr>
          <p:cNvPr id="5" name="Picture 4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5B4C64BA-04A8-2E54-5FF6-7A1FED43D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599" y="2011176"/>
            <a:ext cx="5412133" cy="40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43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03A6E5-2958-6CDC-1124-89DA7D4C6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3968" y="1585072"/>
            <a:ext cx="5543721" cy="411231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AA15F4-965C-D258-AA45-D4FC62AA8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72" y="1583266"/>
            <a:ext cx="548972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85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FA3F3-0247-86D6-9430-8AC9445C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116882"/>
            <a:ext cx="9238434" cy="786122"/>
          </a:xfrm>
        </p:spPr>
        <p:txBody>
          <a:bodyPr/>
          <a:lstStyle/>
          <a:p>
            <a:pPr algn="ctr"/>
            <a:r>
              <a:rPr lang="en-US" err="1"/>
              <a:t>Funkcja</a:t>
            </a:r>
            <a:r>
              <a:rPr lang="en-US"/>
              <a:t> </a:t>
            </a:r>
            <a:r>
              <a:rPr lang="en-US" err="1"/>
              <a:t>nagrody</a:t>
            </a:r>
            <a:endParaRPr lang="en-US"/>
          </a:p>
        </p:txBody>
      </p:sp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3562A714-1602-B263-429F-35F2B5694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92" y="2189823"/>
            <a:ext cx="9906000" cy="333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34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CFDD-C6D0-F3BF-661E-F30EC55C4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785" y="319164"/>
            <a:ext cx="2773341" cy="857559"/>
          </a:xfrm>
        </p:spPr>
        <p:txBody>
          <a:bodyPr>
            <a:normAutofit/>
          </a:bodyPr>
          <a:lstStyle/>
          <a:p>
            <a:pPr algn="ctr"/>
            <a:r>
              <a:rPr lang="en-US" sz="3200" err="1"/>
              <a:t>Trening</a:t>
            </a:r>
            <a:endParaRPr lang="en-US" sz="3200"/>
          </a:p>
        </p:txBody>
      </p:sp>
      <p:pic>
        <p:nvPicPr>
          <p:cNvPr id="4" name="Online Media 3" title="My way home reinforcement learning Doom">
            <a:hlinkClick r:id="" action="ppaction://media"/>
            <a:extLst>
              <a:ext uri="{FF2B5EF4-FFF2-40B4-BE49-F238E27FC236}">
                <a16:creationId xmlns:a16="http://schemas.microsoft.com/office/drawing/2014/main" id="{826BB2EB-912B-C5F2-0DFF-DD319B29DDE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54265" y="1178859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50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C68ADDF-120F-316B-D37F-2015D0D26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854945"/>
            <a:ext cx="9238434" cy="857559"/>
          </a:xfrm>
        </p:spPr>
        <p:txBody>
          <a:bodyPr/>
          <a:lstStyle/>
          <a:p>
            <a:pPr algn="ctr"/>
            <a:r>
              <a:rPr lang="pl-PL"/>
              <a:t>Advantage </a:t>
            </a:r>
            <a:r>
              <a:rPr lang="pl-PL" err="1"/>
              <a:t>Actor-Critic</a:t>
            </a:r>
            <a:r>
              <a:rPr lang="pl-PL"/>
              <a:t> (A2C)</a:t>
            </a:r>
            <a:endParaRPr lang="en-US"/>
          </a:p>
        </p:txBody>
      </p:sp>
      <p:pic>
        <p:nvPicPr>
          <p:cNvPr id="4" name="Symbol zastępczy zawartości 3" descr="Obraz zawierający tekst, zrzut ekranu, Czcionka, linia&#10;&#10;Opis wygenerowany automatycznie">
            <a:extLst>
              <a:ext uri="{FF2B5EF4-FFF2-40B4-BE49-F238E27FC236}">
                <a16:creationId xmlns:a16="http://schemas.microsoft.com/office/drawing/2014/main" id="{8F121D1A-33E5-508E-4A68-AD102DACB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7811" y="2094638"/>
            <a:ext cx="7488030" cy="3736008"/>
          </a:xfr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D35386C3-A801-A941-85E1-6FBB2B245418}"/>
              </a:ext>
            </a:extLst>
          </p:cNvPr>
          <p:cNvSpPr txBox="1"/>
          <p:nvPr/>
        </p:nvSpPr>
        <p:spPr>
          <a:xfrm>
            <a:off x="2363221" y="6073667"/>
            <a:ext cx="74740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>
                <a:ea typeface="+mn-lt"/>
                <a:cs typeface="+mn-lt"/>
              </a:rPr>
              <a:t>https://huggingface.co/learn/deep-rl-course/unit6/advantage-actor-critic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55215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C68ADDF-120F-316B-D37F-2015D0D2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Advantage </a:t>
            </a:r>
            <a:r>
              <a:rPr lang="pl-PL" dirty="0" err="1"/>
              <a:t>Actor-Critic</a:t>
            </a:r>
            <a:r>
              <a:rPr lang="pl-PL" dirty="0"/>
              <a:t> (A2C)</a:t>
            </a:r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35386C3-A801-A941-85E1-6FBB2B245418}"/>
              </a:ext>
            </a:extLst>
          </p:cNvPr>
          <p:cNvSpPr txBox="1"/>
          <p:nvPr/>
        </p:nvSpPr>
        <p:spPr>
          <a:xfrm>
            <a:off x="2363221" y="6073667"/>
            <a:ext cx="74740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>
                <a:ea typeface="+mn-lt"/>
                <a:cs typeface="+mn-lt"/>
              </a:rPr>
              <a:t>https://huggingface.co/learn/deep-rl-course/unit6/advantage-actor-critic</a:t>
            </a:r>
            <a:endParaRPr lang="pl-PL"/>
          </a:p>
        </p:txBody>
      </p:sp>
      <p:pic>
        <p:nvPicPr>
          <p:cNvPr id="7" name="Symbol zastępczy zawartości 6" descr="Obraz zawierający tekst, Czcionka, zrzut ekranu, linia&#10;&#10;Opis wygenerowany automatycznie">
            <a:extLst>
              <a:ext uri="{FF2B5EF4-FFF2-40B4-BE49-F238E27FC236}">
                <a16:creationId xmlns:a16="http://schemas.microsoft.com/office/drawing/2014/main" id="{80F2906A-4129-03AD-84EA-94BA88FAA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1794" y="2293868"/>
            <a:ext cx="5913368" cy="3385654"/>
          </a:xfrm>
        </p:spPr>
      </p:pic>
    </p:spTree>
    <p:extLst>
      <p:ext uri="{BB962C8B-B14F-4D97-AF65-F5344CB8AC3E}">
        <p14:creationId xmlns:p14="http://schemas.microsoft.com/office/powerpoint/2010/main" val="2778242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C68ADDF-120F-316B-D37F-2015D0D2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Advantage </a:t>
            </a:r>
            <a:r>
              <a:rPr lang="pl-PL" dirty="0" err="1"/>
              <a:t>Actor-Critic</a:t>
            </a:r>
            <a:r>
              <a:rPr lang="pl-PL" dirty="0"/>
              <a:t> (A2C)</a:t>
            </a:r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35386C3-A801-A941-85E1-6FBB2B245418}"/>
              </a:ext>
            </a:extLst>
          </p:cNvPr>
          <p:cNvSpPr txBox="1"/>
          <p:nvPr/>
        </p:nvSpPr>
        <p:spPr>
          <a:xfrm>
            <a:off x="2363221" y="6073667"/>
            <a:ext cx="74740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>
                <a:ea typeface="+mn-lt"/>
                <a:cs typeface="+mn-lt"/>
              </a:rPr>
              <a:t>https://huggingface.co/learn/deep-rl-course/unit6/advantage-actor-critic</a:t>
            </a:r>
            <a:endParaRPr lang="pl-PL"/>
          </a:p>
        </p:txBody>
      </p:sp>
      <p:pic>
        <p:nvPicPr>
          <p:cNvPr id="6" name="Symbol zastępczy zawartości 5" descr="Obraz zawierający tekst, Czcionka, zrzut ekranu, linia&#10;&#10;Opis wygenerowany automatycznie">
            <a:extLst>
              <a:ext uri="{FF2B5EF4-FFF2-40B4-BE49-F238E27FC236}">
                <a16:creationId xmlns:a16="http://schemas.microsoft.com/office/drawing/2014/main" id="{7B3269C4-8645-1DFB-973D-9234E2EAF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7025" y="2424320"/>
            <a:ext cx="7462907" cy="3224144"/>
          </a:xfrm>
        </p:spPr>
      </p:pic>
    </p:spTree>
    <p:extLst>
      <p:ext uri="{BB962C8B-B14F-4D97-AF65-F5344CB8AC3E}">
        <p14:creationId xmlns:p14="http://schemas.microsoft.com/office/powerpoint/2010/main" val="2451727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A5A73E-6101-2D01-52BD-143B3E47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Proximal</a:t>
            </a:r>
            <a:r>
              <a:rPr lang="pl-PL" dirty="0"/>
              <a:t> Policy </a:t>
            </a:r>
            <a:r>
              <a:rPr lang="pl-PL" dirty="0" err="1"/>
              <a:t>Optimization</a:t>
            </a:r>
            <a:r>
              <a:rPr lang="pl-PL" dirty="0"/>
              <a:t>  (PPO)</a:t>
            </a:r>
            <a:endParaRPr lang="en-US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4D64316-C216-5489-DB6D-05769A53C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698AE-5C52-488E-BE15-366089ABA4FD}" type="datetime1">
              <a:t>06.06.2024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30D165C-BEF2-8A00-0835-CBA50FD7C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6C7184F-E07E-EF3C-55C7-4FC181D8F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</a:t>
            </a:fld>
            <a:endParaRPr lang="en-US"/>
          </a:p>
        </p:txBody>
      </p:sp>
      <p:sp>
        <p:nvSpPr>
          <p:cNvPr id="9" name="Symbol zastępczy zawartości 8">
            <a:extLst>
              <a:ext uri="{FF2B5EF4-FFF2-40B4-BE49-F238E27FC236}">
                <a16:creationId xmlns:a16="http://schemas.microsoft.com/office/drawing/2014/main" id="{4F8BBEE8-2604-0433-6910-C92369DFE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pl-PL"/>
          </a:p>
        </p:txBody>
      </p:sp>
      <p:pic>
        <p:nvPicPr>
          <p:cNvPr id="11" name="Symbol zastępczy zawartości 9" descr="Obraz zawierający Czcionka, tekst, linia, typografia&#10;&#10;Opis wygenerowany automatycznie">
            <a:extLst>
              <a:ext uri="{FF2B5EF4-FFF2-40B4-BE49-F238E27FC236}">
                <a16:creationId xmlns:a16="http://schemas.microsoft.com/office/drawing/2014/main" id="{8993AF08-8456-DB09-284F-A9F5A76BF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208" y="3431553"/>
            <a:ext cx="7677150" cy="1209675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BB3349C1-680A-6D09-D515-1FCE26A02795}"/>
              </a:ext>
            </a:extLst>
          </p:cNvPr>
          <p:cNvSpPr txBox="1"/>
          <p:nvPr/>
        </p:nvSpPr>
        <p:spPr>
          <a:xfrm>
            <a:off x="4293704" y="6093791"/>
            <a:ext cx="3505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https://arxiv.org/pdf/2205.09123</a:t>
            </a:r>
          </a:p>
        </p:txBody>
      </p:sp>
    </p:spTree>
    <p:extLst>
      <p:ext uri="{BB962C8B-B14F-4D97-AF65-F5344CB8AC3E}">
        <p14:creationId xmlns:p14="http://schemas.microsoft.com/office/powerpoint/2010/main" val="665982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A5A73E-6101-2D01-52BD-143B3E47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err="1"/>
              <a:t>Proximal</a:t>
            </a:r>
            <a:r>
              <a:rPr lang="pl-PL"/>
              <a:t> Policy </a:t>
            </a:r>
            <a:r>
              <a:rPr lang="pl-PL" err="1"/>
              <a:t>Optimization</a:t>
            </a:r>
            <a:r>
              <a:rPr lang="pl-PL"/>
              <a:t>  (PPO)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4D64316-C216-5489-DB6D-05769A53C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698AE-5C52-488E-BE15-366089ABA4FD}" type="datetime1">
              <a:t>06.06.2024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30D165C-BEF2-8A00-0835-CBA50FD7C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6C7184F-E07E-EF3C-55C7-4FC181D8F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7</a:t>
            </a:fld>
            <a:endParaRPr lang="en-US"/>
          </a:p>
        </p:txBody>
      </p:sp>
      <p:pic>
        <p:nvPicPr>
          <p:cNvPr id="3" name="Symbol zastępczy zawartości 2" descr="Obraz zawierający tekst, Czcionka, linia, zrzut ekranu&#10;&#10;Opis wygenerowany automatycznie">
            <a:extLst>
              <a:ext uri="{FF2B5EF4-FFF2-40B4-BE49-F238E27FC236}">
                <a16:creationId xmlns:a16="http://schemas.microsoft.com/office/drawing/2014/main" id="{97AD744B-F75C-7EBD-B016-0C4E03211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7560" y="3119093"/>
            <a:ext cx="8762447" cy="1713119"/>
          </a:xfr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BB3349C1-680A-6D09-D515-1FCE26A02795}"/>
              </a:ext>
            </a:extLst>
          </p:cNvPr>
          <p:cNvSpPr txBox="1"/>
          <p:nvPr/>
        </p:nvSpPr>
        <p:spPr>
          <a:xfrm>
            <a:off x="4293704" y="6093791"/>
            <a:ext cx="3505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https://arxiv.org/pdf/2205.09123</a:t>
            </a:r>
          </a:p>
        </p:txBody>
      </p:sp>
    </p:spTree>
    <p:extLst>
      <p:ext uri="{BB962C8B-B14F-4D97-AF65-F5344CB8AC3E}">
        <p14:creationId xmlns:p14="http://schemas.microsoft.com/office/powerpoint/2010/main" val="856503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A5A73E-6101-2D01-52BD-143B3E47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err="1"/>
              <a:t>Proximal</a:t>
            </a:r>
            <a:r>
              <a:rPr lang="pl-PL"/>
              <a:t> Policy </a:t>
            </a:r>
            <a:r>
              <a:rPr lang="pl-PL" err="1"/>
              <a:t>Optimization</a:t>
            </a:r>
            <a:r>
              <a:rPr lang="pl-PL"/>
              <a:t>  (PPO)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4D64316-C216-5489-DB6D-05769A53C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698AE-5C52-488E-BE15-366089ABA4FD}" type="datetime1">
              <a:t>06.06.2024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30D165C-BEF2-8A00-0835-CBA50FD7C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6C7184F-E07E-EF3C-55C7-4FC181D8F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8</a:t>
            </a:fld>
            <a:endParaRPr lang="en-US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BB3349C1-680A-6D09-D515-1FCE26A02795}"/>
              </a:ext>
            </a:extLst>
          </p:cNvPr>
          <p:cNvSpPr txBox="1"/>
          <p:nvPr/>
        </p:nvSpPr>
        <p:spPr>
          <a:xfrm>
            <a:off x="4293704" y="6093791"/>
            <a:ext cx="3505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https://arxiv.org/pdf/2205.09123</a:t>
            </a:r>
          </a:p>
        </p:txBody>
      </p:sp>
      <p:pic>
        <p:nvPicPr>
          <p:cNvPr id="9" name="Symbol zastępczy zawartości 8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8DA7C58A-6883-AC19-1E5F-18585CF07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697" y="2681171"/>
            <a:ext cx="10276520" cy="2677311"/>
          </a:xfrm>
        </p:spPr>
      </p:pic>
    </p:spTree>
    <p:extLst>
      <p:ext uri="{BB962C8B-B14F-4D97-AF65-F5344CB8AC3E}">
        <p14:creationId xmlns:p14="http://schemas.microsoft.com/office/powerpoint/2010/main" val="1013806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55C51EF-8379-A791-2EA9-9E1390AC9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07" y="4529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latin typeface="+mj-lt"/>
                <a:ea typeface="+mj-ea"/>
                <a:cs typeface="+mj-cs"/>
              </a:rPr>
              <a:t>Basic</a:t>
            </a:r>
          </a:p>
        </p:txBody>
      </p:sp>
      <p:pic>
        <p:nvPicPr>
          <p:cNvPr id="4" name="Symbol zastępczy zawartości 3" descr="Zrzut ekranu przedstawiający widok scenariusza Basic&#10;">
            <a:extLst>
              <a:ext uri="{FF2B5EF4-FFF2-40B4-BE49-F238E27FC236}">
                <a16:creationId xmlns:a16="http://schemas.microsoft.com/office/drawing/2014/main" id="{52E16543-E379-E6E9-49C4-942FF8BA3A4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373" y="1675227"/>
            <a:ext cx="817525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06697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PortalVTI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PortalVTI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Portal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E3A4BB4D-5227-4A6D-99D3-DBAB0FE4C68F}" vid="{BE515EFD-5A7A-4BFE-BE06-A21DB8499C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367</Words>
  <Application>Microsoft Office PowerPoint</Application>
  <PresentationFormat>Panoramiczny</PresentationFormat>
  <Paragraphs>68</Paragraphs>
  <Slides>28</Slides>
  <Notes>0</Notes>
  <HiddenSlides>0</HiddenSlides>
  <MMClips>3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28</vt:i4>
      </vt:variant>
    </vt:vector>
  </HeadingPairs>
  <TitlesOfParts>
    <vt:vector size="34" baseType="lpstr">
      <vt:lpstr>Aptos Black</vt:lpstr>
      <vt:lpstr>Aptos Display</vt:lpstr>
      <vt:lpstr>Arial</vt:lpstr>
      <vt:lpstr>Trade Gothic Next Cond</vt:lpstr>
      <vt:lpstr>Trade Gothic Next Light</vt:lpstr>
      <vt:lpstr>PortalVTI</vt:lpstr>
      <vt:lpstr>Prezentacja programu PowerPoint</vt:lpstr>
      <vt:lpstr>Advantage Actor-Critic (A2C)</vt:lpstr>
      <vt:lpstr>Advantage Actor-Critic (A2C)</vt:lpstr>
      <vt:lpstr>Advantage Actor-Critic (A2C)</vt:lpstr>
      <vt:lpstr>Advantage Actor-Critic (A2C)</vt:lpstr>
      <vt:lpstr>Proximal Policy Optimization  (PPO)</vt:lpstr>
      <vt:lpstr>Proximal Policy Optimization  (PPO)</vt:lpstr>
      <vt:lpstr>Proximal Policy Optimization  (PPO)</vt:lpstr>
      <vt:lpstr>Basic</vt:lpstr>
      <vt:lpstr>Opis scenariusza</vt:lpstr>
      <vt:lpstr>Faza treningu</vt:lpstr>
      <vt:lpstr>Faza treningu</vt:lpstr>
      <vt:lpstr>Demonstracja działania agenta</vt:lpstr>
      <vt:lpstr>Defend the center</vt:lpstr>
      <vt:lpstr>Defend the center-trening</vt:lpstr>
      <vt:lpstr>Defend the Center-demonstracja</vt:lpstr>
      <vt:lpstr>Deadly corridor</vt:lpstr>
      <vt:lpstr>Deadly corridor</vt:lpstr>
      <vt:lpstr>Opis scenariusza</vt:lpstr>
      <vt:lpstr>Faza treningu</vt:lpstr>
      <vt:lpstr>Faza treningu</vt:lpstr>
      <vt:lpstr>Demonstracja agenta</vt:lpstr>
      <vt:lpstr>My way home</vt:lpstr>
      <vt:lpstr>HeurystykI</vt:lpstr>
      <vt:lpstr>Nagroda za "zielone"</vt:lpstr>
      <vt:lpstr>Prezentacja programu PowerPoint</vt:lpstr>
      <vt:lpstr>Funkcja nagrody</vt:lpstr>
      <vt:lpstr>Trening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Kapich Aleks (STUD)</cp:lastModifiedBy>
  <cp:revision>34</cp:revision>
  <dcterms:created xsi:type="dcterms:W3CDTF">2024-06-05T12:17:46Z</dcterms:created>
  <dcterms:modified xsi:type="dcterms:W3CDTF">2024-06-05T23:11:29Z</dcterms:modified>
</cp:coreProperties>
</file>